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5897" r:id="rId5"/>
    <p:sldId id="5882" r:id="rId6"/>
    <p:sldId id="5892" r:id="rId7"/>
    <p:sldId id="5894" r:id="rId8"/>
    <p:sldId id="5896" r:id="rId9"/>
    <p:sldId id="58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CCD897-7772-505F-F573-FAC6DB606C28}" name="SARAN, Sangeeta (NHS FRIMLEY ICB - D4U1Y)" initials="SS(FID" userId="S::sangeeta.saran@nhs.net::6100d0d0-4666-4be1-943b-11de85a60e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3E7E"/>
    <a:srgbClr val="009999"/>
    <a:srgbClr val="A3FFFF"/>
    <a:srgbClr val="EBC3D8"/>
    <a:srgbClr val="0294AA"/>
    <a:srgbClr val="15BBD0"/>
    <a:srgbClr val="62E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1" autoAdjust="0"/>
    <p:restoredTop sz="93673" autoAdjust="0"/>
  </p:normalViewPr>
  <p:slideViewPr>
    <p:cSldViewPr snapToGrid="0">
      <p:cViewPr varScale="1">
        <p:scale>
          <a:sx n="62" d="100"/>
          <a:sy n="62" d="100"/>
        </p:scale>
        <p:origin x="654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20F4D-214B-4DE4-88D9-B0856F138A17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A7776-DBD7-4E61-9EB2-219801E35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The pandemic highlighted and renewed the focus on addressing racial inequalities</a:t>
            </a:r>
            <a:r>
              <a:rPr lang="en-GB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200" dirty="0"/>
              <a:t>Regional response – Turning the Tide Transformation programme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200" dirty="0"/>
              <a:t>National response – 6 EDI actions </a:t>
            </a:r>
            <a:endParaRPr lang="en-GB" sz="12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Accumulation of recommendations over decades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200" dirty="0"/>
              <a:t>Snowy white peaks – Roger Kline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200" dirty="0"/>
              <a:t>McPherson enquiry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Recent reports confirm we still have more to do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200" dirty="0"/>
              <a:t>Failure to name racism and other forms of discrimination -  prevents meaningful action being taken to address these structural and institutional barriers (HOLDING UP A MIRROR TO CRICKET A Report by the Independent Commission for Equity in Cricket)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200" dirty="0"/>
              <a:t>Casey review – racism still exists in police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It’s the Right thing to do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200" dirty="0"/>
              <a:t>Amanda Pritchard apology to Michelle Cox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200" dirty="0">
                <a:solidFill>
                  <a:srgbClr val="FF0000"/>
                </a:solidFill>
              </a:rPr>
              <a:t>XX case recently highlighted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A7776-DBD7-4E61-9EB2-219801E35C3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0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58CB0-05DE-EB25-1150-38632EC50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5C162-7420-E932-867F-F9325440E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63B94-3A2E-11F2-BB82-CD49B880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6875-C300-4D1B-8E16-A5BADE909B3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84939-B8A4-2DA1-E560-8D4B1F378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EC489-0237-1808-086A-ACAD1423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57D-13AA-45E3-9900-A102BBE7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CA3D-03EC-629D-5582-C527F20D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591F7-8E02-F4BA-A144-FECD3717F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CC45A-032B-41B2-7E03-4536DD109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6875-C300-4D1B-8E16-A5BADE909B3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12256-315A-92C5-4C99-075F8C9B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848AB-0BFF-B216-7E83-E70C3A16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57D-13AA-45E3-9900-A102BBE7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07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F561F-A0E9-36FC-F52D-11FCF1AC8E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A7893-5A23-0B2F-35E1-1578BB307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8A7B9-20FF-1028-CABE-10F6C3309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6875-C300-4D1B-8E16-A5BADE909B3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ABCF6-4DBE-4211-3C23-66D8B7206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D2D03-E3E5-E0EA-17B6-AFC0578C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57D-13AA-45E3-9900-A102BBE7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29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8736-E962-477D-95A2-5967F1B8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623A6-4765-E8D6-0417-112D647E0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Frimley Health and Care logo">
            <a:extLst>
              <a:ext uri="{FF2B5EF4-FFF2-40B4-BE49-F238E27FC236}">
                <a16:creationId xmlns:a16="http://schemas.microsoft.com/office/drawing/2014/main" id="{DF3CD27F-56D4-4DCD-2AFF-155F7704C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84" y="271781"/>
            <a:ext cx="2822507" cy="542018"/>
          </a:xfrm>
          <a:prstGeom prst="rect">
            <a:avLst/>
          </a:prstGeom>
        </p:spPr>
      </p:pic>
      <p:pic>
        <p:nvPicPr>
          <p:cNvPr id="8" name="Picture 7" descr="NHS Frimley Logo">
            <a:extLst>
              <a:ext uri="{FF2B5EF4-FFF2-40B4-BE49-F238E27FC236}">
                <a16:creationId xmlns:a16="http://schemas.microsoft.com/office/drawing/2014/main" id="{D2E7D742-198D-04BD-1F1B-9DC0AABA3A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240" y="187648"/>
            <a:ext cx="925661" cy="72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scot, Bracknell, Farnham, Maidenhead, North East Hampshire, Slough, Surrey Heath, Windsor">
            <a:extLst>
              <a:ext uri="{FF2B5EF4-FFF2-40B4-BE49-F238E27FC236}">
                <a16:creationId xmlns:a16="http://schemas.microsoft.com/office/drawing/2014/main" id="{B3C63347-CED8-CBD7-7080-7A95AA1F37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6669" y="6336261"/>
            <a:ext cx="1077866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7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2F58D-6BDD-2B88-5CC6-8B7E84DB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0E77C-0D72-5D0F-6171-D05A99598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062B2-9F89-07B4-C7CC-936501FE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6875-C300-4D1B-8E16-A5BADE909B3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C6DBC-0C0B-C76A-3391-5A278F01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95066-C368-0380-3B02-99EC13ADE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57D-13AA-45E3-9900-A102BBE7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4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2281-CA8F-4480-ECCA-0227CFC7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BC585-81EC-EA96-76FC-2FF02639E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2D6B4-ADA9-C45B-DB63-B74C4938C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98338-E02D-28D7-A25D-24A4E4C6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6875-C300-4D1B-8E16-A5BADE909B3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E0312-B472-0D28-210B-FB27DCDCD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E8F31-E229-7B5E-6196-ADBB615C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57D-13AA-45E3-9900-A102BBE7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34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AF429-2B0D-2A90-3BAF-A9EEF3B9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35393-E71C-DF35-8BC7-CA668755C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6CA1A-F146-14AF-2196-B639FA199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90ACE8-006F-F08F-1645-52B13891D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41F0E6-8CEB-B9EF-0802-A7E2D1601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3EA34-4128-CC0D-79EB-B5079BDC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6875-C300-4D1B-8E16-A5BADE909B3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5639CC-6EFD-B752-8FB2-79469354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D31395-0328-E23B-4C7E-988FAAC9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57D-13AA-45E3-9900-A102BBE7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29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AB1C0-5F1D-EC6A-FF69-C5270FE7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D0C60-6F9E-7297-D2F9-DE6F5E83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6875-C300-4D1B-8E16-A5BADE909B3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574C8-2EE9-6478-F796-C86403F12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A9793-408A-A271-CD8E-1E33CD48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57D-13AA-45E3-9900-A102BBE7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7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361259-48C9-97E6-3762-439D46C77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6875-C300-4D1B-8E16-A5BADE909B3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A13299-CAF4-9C76-CA6A-9750076C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693C0-4196-2E29-BB4F-3EDCDEE0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57D-13AA-45E3-9900-A102BBE7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79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43664-53B8-0A20-01AD-28173BBEE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23A05-9636-82F2-46FF-37B8E89D8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582F2-76E2-2CB0-D035-38AD12C13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12CC3-4AF1-43E5-176E-918C0FD8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6875-C300-4D1B-8E16-A5BADE909B3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C3C36-DCF2-7D2C-9330-B0F41C583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C7810-678B-3E31-C112-231A8A47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57D-13AA-45E3-9900-A102BBE7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2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5801F-14F5-7278-F8F5-1ADBDEA1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677C98-DD77-BF87-91AD-B2D0E2D3E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016E1-107F-F7D9-ABA8-A439D4FC2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70E71-E4ED-EE10-5FBB-040C3629B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6875-C300-4D1B-8E16-A5BADE909B3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A7AC4-F39B-0F86-3BAB-9F292DF37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88012-9B91-EA9E-E54B-C1EAB807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57D-13AA-45E3-9900-A102BBE7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29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983250-4290-CE78-9057-76A14EBFB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104BD-3760-FBE4-19EB-98D662654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C612D-F402-813F-2B68-B52347D41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C6875-C300-4D1B-8E16-A5BADE909B3C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40F4B-F105-3859-0AD7-2483AB7CB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20359-8D64-0006-C3E3-60E54C099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F57D-13AA-45E3-9900-A102BBE7B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59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tended family photo - Asian family sepia tinted">
            <a:extLst>
              <a:ext uri="{FF2B5EF4-FFF2-40B4-BE49-F238E27FC236}">
                <a16:creationId xmlns:a16="http://schemas.microsoft.com/office/drawing/2014/main" id="{E3A059C1-25E5-AC66-C3DF-6B4502A846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468" t="6496" r="3468" b="23747"/>
          <a:stretch/>
        </p:blipFill>
        <p:spPr>
          <a:xfrm>
            <a:off x="2974246" y="945858"/>
            <a:ext cx="9217754" cy="5337496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74C054-5909-780C-7319-260BA130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81" y="2738418"/>
            <a:ext cx="3438144" cy="1125728"/>
          </a:xfrm>
        </p:spPr>
        <p:txBody>
          <a:bodyPr anchor="b">
            <a:normAutofit fontScale="90000"/>
          </a:bodyPr>
          <a:lstStyle/>
          <a:p>
            <a:r>
              <a:rPr lang="en-GB" sz="3600" b="1" dirty="0">
                <a:solidFill>
                  <a:schemeClr val="accent2"/>
                </a:solidFill>
              </a:rPr>
              <a:t>Generating hope</a:t>
            </a:r>
            <a:br>
              <a:rPr lang="en-GB" sz="3600" b="1" dirty="0">
                <a:solidFill>
                  <a:schemeClr val="accent2"/>
                </a:solidFill>
              </a:rPr>
            </a:br>
            <a:br>
              <a:rPr lang="en-GB" sz="3600" b="1" dirty="0">
                <a:solidFill>
                  <a:schemeClr val="accent2"/>
                </a:solidFill>
              </a:rPr>
            </a:br>
            <a:r>
              <a:rPr lang="en-GB" sz="2200" b="1" dirty="0">
                <a:solidFill>
                  <a:schemeClr val="accent2"/>
                </a:solidFill>
              </a:rPr>
              <a:t>Slough’s Anchor programme</a:t>
            </a:r>
          </a:p>
        </p:txBody>
      </p:sp>
    </p:spTree>
    <p:extLst>
      <p:ext uri="{BB962C8B-B14F-4D97-AF65-F5344CB8AC3E}">
        <p14:creationId xmlns:p14="http://schemas.microsoft.com/office/powerpoint/2010/main" val="224929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BEF24-9B96-4358-A698-1EB7053B8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967" y="1047937"/>
            <a:ext cx="5991224" cy="645778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What is Anchor?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81DD12-8BC3-55A8-4F8B-7F5CB2DB5E1C}"/>
              </a:ext>
            </a:extLst>
          </p:cNvPr>
          <p:cNvSpPr txBox="1"/>
          <p:nvPr/>
        </p:nvSpPr>
        <p:spPr>
          <a:xfrm>
            <a:off x="1266738" y="1912690"/>
            <a:ext cx="992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opportunity to use the collective power of large, local employers to address the socio-economic factors that lead to inequalities in health. </a:t>
            </a:r>
          </a:p>
        </p:txBody>
      </p:sp>
      <p:grpSp>
        <p:nvGrpSpPr>
          <p:cNvPr id="21" name="Group 20" descr="Employment Opportunities, Sustainability, Professional Development, Procurement, Health, Housing estates and land use">
            <a:extLst>
              <a:ext uri="{FF2B5EF4-FFF2-40B4-BE49-F238E27FC236}">
                <a16:creationId xmlns:a16="http://schemas.microsoft.com/office/drawing/2014/main" id="{F204A5C8-8A74-D0EC-E74D-5C884A6C77E0}"/>
              </a:ext>
            </a:extLst>
          </p:cNvPr>
          <p:cNvGrpSpPr/>
          <p:nvPr/>
        </p:nvGrpSpPr>
        <p:grpSpPr>
          <a:xfrm>
            <a:off x="844284" y="2991590"/>
            <a:ext cx="10621649" cy="2231244"/>
            <a:chOff x="919785" y="3578819"/>
            <a:chExt cx="10621649" cy="223124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F1AAF4-AE52-AA6F-BD5E-94761DBB2AAC}"/>
                </a:ext>
              </a:extLst>
            </p:cNvPr>
            <p:cNvGrpSpPr/>
            <p:nvPr/>
          </p:nvGrpSpPr>
          <p:grpSpPr>
            <a:xfrm>
              <a:off x="919785" y="3655597"/>
              <a:ext cx="1963946" cy="2115459"/>
              <a:chOff x="737405" y="3397018"/>
              <a:chExt cx="2392339" cy="2375132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AC6AFD0-36F7-B11E-D2C0-72C1CF0D1FCB}"/>
                  </a:ext>
                </a:extLst>
              </p:cNvPr>
              <p:cNvSpPr/>
              <p:nvPr/>
            </p:nvSpPr>
            <p:spPr>
              <a:xfrm>
                <a:off x="737405" y="3397018"/>
                <a:ext cx="2392339" cy="2375132"/>
              </a:xfrm>
              <a:prstGeom prst="roundRect">
                <a:avLst/>
              </a:prstGeom>
              <a:solidFill>
                <a:schemeClr val="bg1"/>
              </a:solidFill>
              <a:ln w="25400"/>
              <a:effectLst>
                <a:glow rad="673100">
                  <a:schemeClr val="accent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B2E7E1F-9E40-CB28-D308-516F931E6D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8199" y="4185071"/>
                <a:ext cx="2152652" cy="142597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1A2496-2277-A981-DB48-FE6B1BFEA557}"/>
                  </a:ext>
                </a:extLst>
              </p:cNvPr>
              <p:cNvSpPr txBox="1"/>
              <p:nvPr/>
            </p:nvSpPr>
            <p:spPr>
              <a:xfrm>
                <a:off x="990598" y="3467878"/>
                <a:ext cx="1885949" cy="91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accent1"/>
                    </a:solidFill>
                  </a:rPr>
                  <a:t>Employment Opportunities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DE5AAD-E99B-2F9F-CBFA-E238AAAFA88C}"/>
                </a:ext>
              </a:extLst>
            </p:cNvPr>
            <p:cNvGrpSpPr/>
            <p:nvPr/>
          </p:nvGrpSpPr>
          <p:grpSpPr>
            <a:xfrm>
              <a:off x="3150094" y="3686608"/>
              <a:ext cx="1963946" cy="2123455"/>
              <a:chOff x="3573703" y="3429000"/>
              <a:chExt cx="2392339" cy="237513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84380B3-990B-23CD-97A1-DB2DBEB00A0E}"/>
                  </a:ext>
                </a:extLst>
              </p:cNvPr>
              <p:cNvSpPr/>
              <p:nvPr/>
            </p:nvSpPr>
            <p:spPr>
              <a:xfrm>
                <a:off x="3573703" y="3429000"/>
                <a:ext cx="2392339" cy="237513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162863-E19C-2661-1FC4-87FC97DE18E7}"/>
                  </a:ext>
                </a:extLst>
              </p:cNvPr>
              <p:cNvSpPr txBox="1"/>
              <p:nvPr/>
            </p:nvSpPr>
            <p:spPr>
              <a:xfrm>
                <a:off x="3858443" y="3534555"/>
                <a:ext cx="1885950" cy="37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00B050"/>
                    </a:solidFill>
                  </a:rPr>
                  <a:t>Sustainability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6D3D9B5-4AA4-5D56-E892-00B0E51F4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5164" y="3854561"/>
                <a:ext cx="1769415" cy="1769415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DC3AF9A-88CF-EDB7-249F-3FBC71B82328}"/>
                </a:ext>
              </a:extLst>
            </p:cNvPr>
            <p:cNvGrpSpPr/>
            <p:nvPr/>
          </p:nvGrpSpPr>
          <p:grpSpPr>
            <a:xfrm>
              <a:off x="7482891" y="3632179"/>
              <a:ext cx="1911354" cy="2110638"/>
              <a:chOff x="6124678" y="3397017"/>
              <a:chExt cx="2392339" cy="2375132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F0E8D91-E367-9B88-0B70-243FCB9CA244}"/>
                  </a:ext>
                </a:extLst>
              </p:cNvPr>
              <p:cNvSpPr/>
              <p:nvPr/>
            </p:nvSpPr>
            <p:spPr>
              <a:xfrm>
                <a:off x="6124678" y="3397017"/>
                <a:ext cx="2392339" cy="2375132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A15014-D7A2-19F2-D143-5381391D53DA}"/>
                  </a:ext>
                </a:extLst>
              </p:cNvPr>
              <p:cNvSpPr txBox="1"/>
              <p:nvPr/>
            </p:nvSpPr>
            <p:spPr>
              <a:xfrm>
                <a:off x="6421005" y="3571195"/>
                <a:ext cx="1885950" cy="37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tx2"/>
                    </a:solidFill>
                  </a:rPr>
                  <a:t>Procurement</a:t>
                </a:r>
                <a:r>
                  <a:rPr lang="en-GB" sz="14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A2077AC-9603-C953-A522-B84785EC03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48186" y="4009440"/>
                <a:ext cx="1459659" cy="1459659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D1E7308-C7DE-6FD3-B4F9-F514E0DEE6EA}"/>
                </a:ext>
              </a:extLst>
            </p:cNvPr>
            <p:cNvGrpSpPr/>
            <p:nvPr/>
          </p:nvGrpSpPr>
          <p:grpSpPr>
            <a:xfrm>
              <a:off x="9620731" y="3578819"/>
              <a:ext cx="1920703" cy="2106167"/>
              <a:chOff x="8658551" y="3429000"/>
              <a:chExt cx="2392339" cy="237513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8F869ED-135A-905F-DA4B-139B7119095E}"/>
                  </a:ext>
                </a:extLst>
              </p:cNvPr>
              <p:cNvSpPr/>
              <p:nvPr/>
            </p:nvSpPr>
            <p:spPr>
              <a:xfrm>
                <a:off x="8658551" y="3429000"/>
                <a:ext cx="2392339" cy="2375132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1D70B3-49C2-63A9-87F0-EEB64B170985}"/>
                  </a:ext>
                </a:extLst>
              </p:cNvPr>
              <p:cNvSpPr txBox="1"/>
              <p:nvPr/>
            </p:nvSpPr>
            <p:spPr>
              <a:xfrm>
                <a:off x="8911743" y="3518458"/>
                <a:ext cx="1928807" cy="520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accent2"/>
                    </a:solidFill>
                  </a:rPr>
                  <a:t>Health, Housing, estates and land use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22BAE9F-0DAE-4401-A7C0-1BF12D139C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36729" y="4220208"/>
                <a:ext cx="1678835" cy="1471718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9C340FA-4C2C-C476-C858-F45BD2EA78AB}"/>
                </a:ext>
              </a:extLst>
            </p:cNvPr>
            <p:cNvGrpSpPr/>
            <p:nvPr/>
          </p:nvGrpSpPr>
          <p:grpSpPr>
            <a:xfrm>
              <a:off x="5340526" y="3655597"/>
              <a:ext cx="1920703" cy="2083799"/>
              <a:chOff x="4984148" y="3775140"/>
              <a:chExt cx="1527623" cy="1949572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C2BF6BF1-98C5-D7C2-6C10-109722239204}"/>
                  </a:ext>
                </a:extLst>
              </p:cNvPr>
              <p:cNvSpPr/>
              <p:nvPr/>
            </p:nvSpPr>
            <p:spPr>
              <a:xfrm>
                <a:off x="4984148" y="3775140"/>
                <a:ext cx="1527623" cy="1949572"/>
              </a:xfrm>
              <a:prstGeom prst="roundRect">
                <a:avLst/>
              </a:pr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1EBCA369-B0B4-B572-2571-22D14EF788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15142"/>
              <a:stretch/>
            </p:blipFill>
            <p:spPr>
              <a:xfrm>
                <a:off x="5070707" y="4490803"/>
                <a:ext cx="1354502" cy="1034126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BD7185-E64E-2DC3-0048-1664AF40BC8F}"/>
                  </a:ext>
                </a:extLst>
              </p:cNvPr>
              <p:cNvSpPr txBox="1"/>
              <p:nvPr/>
            </p:nvSpPr>
            <p:spPr>
              <a:xfrm>
                <a:off x="5358128" y="3837931"/>
                <a:ext cx="1065199" cy="489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7030A0"/>
                    </a:solidFill>
                  </a:rPr>
                  <a:t>Professional development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310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BEF24-9B96-4358-A698-1EB7053B8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722" y="496679"/>
            <a:ext cx="5991224" cy="645778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The drivers behind Anchor</a:t>
            </a:r>
          </a:p>
        </p:txBody>
      </p:sp>
      <p:pic>
        <p:nvPicPr>
          <p:cNvPr id="21" name="Picture 20" descr="Maslows Hierarcy">
            <a:extLst>
              <a:ext uri="{FF2B5EF4-FFF2-40B4-BE49-F238E27FC236}">
                <a16:creationId xmlns:a16="http://schemas.microsoft.com/office/drawing/2014/main" id="{18C1D452-DE05-FAA5-1386-FF098DEF9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91" y="926280"/>
            <a:ext cx="2859832" cy="27264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12FC25-DF30-EB75-BC6D-07D28A2456AD}"/>
              </a:ext>
            </a:extLst>
          </p:cNvPr>
          <p:cNvSpPr txBox="1"/>
          <p:nvPr/>
        </p:nvSpPr>
        <p:spPr>
          <a:xfrm>
            <a:off x="429002" y="3653266"/>
            <a:ext cx="2527843" cy="230832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In the context of Maslow's hierarchy, we can see that</a:t>
            </a:r>
          </a:p>
          <a:p>
            <a:pPr algn="ctr"/>
            <a:r>
              <a:rPr lang="en-GB" sz="1600" dirty="0"/>
              <a:t>access to a meaningful job with opportunities for career progression can support an increased sense of belonging, improve self-esteem and enable self-actualisation.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2F3180-9FDD-4586-01AC-E5097F27BD93}"/>
              </a:ext>
            </a:extLst>
          </p:cNvPr>
          <p:cNvSpPr txBox="1"/>
          <p:nvPr/>
        </p:nvSpPr>
        <p:spPr>
          <a:xfrm>
            <a:off x="3572142" y="1211304"/>
            <a:ext cx="8029831" cy="95410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/>
              <a:t>Good Work - The Taylor review of modern working practices (July 2017)</a:t>
            </a:r>
          </a:p>
          <a:p>
            <a:r>
              <a:rPr lang="en-GB" sz="1400" dirty="0"/>
              <a:t>The review confirms that while having employment is vital to people’s health and well-being</a:t>
            </a:r>
            <a:r>
              <a:rPr lang="en-GB" sz="1400" b="1" dirty="0">
                <a:solidFill>
                  <a:schemeClr val="accent2"/>
                </a:solidFill>
              </a:rPr>
              <a:t>, the quality of people’s work is also a major factor in helping people to stay healthy and happy</a:t>
            </a:r>
            <a:r>
              <a:rPr lang="en-GB" sz="1400" dirty="0"/>
              <a:t>, something which benefits them and serves the wider public interest.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7CB622-96CB-DF0E-BCB4-D9A39BAF055D}"/>
              </a:ext>
            </a:extLst>
          </p:cNvPr>
          <p:cNvSpPr txBox="1"/>
          <p:nvPr/>
        </p:nvSpPr>
        <p:spPr>
          <a:xfrm>
            <a:off x="3572142" y="2279521"/>
            <a:ext cx="8029831" cy="73866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Berkshire, A good place to work, Director of Public Health report (2019)</a:t>
            </a:r>
          </a:p>
          <a:p>
            <a:r>
              <a:rPr lang="en-GB" sz="1400" dirty="0"/>
              <a:t>Highlights the benefits of Anchor and emphasises that </a:t>
            </a:r>
            <a:r>
              <a:rPr lang="en-GB" sz="1400" b="1" dirty="0">
                <a:solidFill>
                  <a:schemeClr val="accent2"/>
                </a:solidFill>
              </a:rPr>
              <a:t>the benefits of employing individuals from a range of different backgrounds and abilities should not be underestimated</a:t>
            </a:r>
            <a:r>
              <a:rPr lang="en-GB" sz="1400" dirty="0"/>
              <a:t>. </a:t>
            </a:r>
            <a:endParaRPr lang="en-GB" sz="1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BA42C3-7F7A-3410-FE0E-2071158835A8}"/>
              </a:ext>
            </a:extLst>
          </p:cNvPr>
          <p:cNvSpPr txBox="1"/>
          <p:nvPr/>
        </p:nvSpPr>
        <p:spPr>
          <a:xfrm>
            <a:off x="3572142" y="3169464"/>
            <a:ext cx="8029831" cy="73866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National ICS People function guidance (August 2021)</a:t>
            </a:r>
          </a:p>
          <a:p>
            <a:r>
              <a:rPr lang="en-GB" sz="1400" dirty="0"/>
              <a:t>Confirms that the ICS people function has a role in ensuring that the </a:t>
            </a:r>
            <a:r>
              <a:rPr lang="en-GB" sz="1400" b="1" dirty="0">
                <a:solidFill>
                  <a:schemeClr val="accent2"/>
                </a:solidFill>
              </a:rPr>
              <a:t>health and wellbeing of the local population is considered in planning</a:t>
            </a:r>
            <a:r>
              <a:rPr lang="en-GB" sz="1400" dirty="0"/>
              <a:t> and to support sustainable development of </a:t>
            </a:r>
            <a:r>
              <a:rPr lang="en-GB" sz="1400" b="1" dirty="0">
                <a:solidFill>
                  <a:schemeClr val="accent2"/>
                </a:solidFill>
              </a:rPr>
              <a:t>anchor networks. </a:t>
            </a:r>
            <a:endParaRPr lang="en-GB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352438-7E97-C664-9C01-FB68260D9276}"/>
              </a:ext>
            </a:extLst>
          </p:cNvPr>
          <p:cNvSpPr txBox="1"/>
          <p:nvPr/>
        </p:nvSpPr>
        <p:spPr>
          <a:xfrm>
            <a:off x="3572142" y="4059407"/>
            <a:ext cx="8029831" cy="224676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Long Term Workforce plan (July 2023)</a:t>
            </a:r>
          </a:p>
          <a:p>
            <a:r>
              <a:rPr lang="en-GB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Anchors provide an opportunity to add social value, benefit communities and reduce inequalities through direct employment practices. </a:t>
            </a:r>
          </a:p>
          <a:p>
            <a:r>
              <a:rPr lang="en-GB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can be achieved by: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b="1" kern="1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recruiting more people from local communities </a:t>
            </a:r>
            <a:r>
              <a:rPr lang="en-GB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particular focus on those who may experience health inequalities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proactively facilitating </a:t>
            </a:r>
            <a:r>
              <a:rPr lang="en-GB" sz="1400" b="1" kern="1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 development including digital skills, career progression and social mobility programmes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the health and wellbeing of all staff</a:t>
            </a:r>
          </a:p>
          <a:p>
            <a:r>
              <a:rPr lang="en-GB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(also part of High Impact Action 4 – </a:t>
            </a:r>
            <a:r>
              <a:rPr lang="en-GB" sz="1400" kern="1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EDI Improvement plan</a:t>
            </a:r>
            <a:r>
              <a:rPr lang="en-GB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346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2294CF5-EDD0-192C-DDBC-11DD2D00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8072"/>
            <a:ext cx="10515600" cy="784168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Slough – data headlines on a page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3B026-7BD3-1921-59F4-96A73C8177EC}"/>
              </a:ext>
            </a:extLst>
          </p:cNvPr>
          <p:cNvSpPr txBox="1"/>
          <p:nvPr/>
        </p:nvSpPr>
        <p:spPr>
          <a:xfrm>
            <a:off x="1469552" y="1532206"/>
            <a:ext cx="41168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Five largest industries in Slough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Wholesale and Retail Trade: Repair of vehicle and motorcycles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accent2"/>
                </a:solidFill>
              </a:rPr>
              <a:t>Human, Health and Social Work Activities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Transportation and Storage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Information and Communication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/>
              <a:t>Education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34C90-FA24-D52F-CE9E-29E738F46584}"/>
              </a:ext>
            </a:extLst>
          </p:cNvPr>
          <p:cNvSpPr txBox="1"/>
          <p:nvPr/>
        </p:nvSpPr>
        <p:spPr>
          <a:xfrm>
            <a:off x="6423450" y="1508489"/>
            <a:ext cx="4076037" cy="181588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</a:rPr>
              <a:t>Socio-economic inequalities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rgbClr val="333333"/>
                </a:solidFill>
              </a:rPr>
              <a:t>More deprived than the South East average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b="1" dirty="0">
                <a:solidFill>
                  <a:schemeClr val="accent2"/>
                </a:solidFill>
                <a:ea typeface="+mn-lt"/>
                <a:cs typeface="+mn-lt"/>
              </a:rPr>
              <a:t>Higher</a:t>
            </a:r>
            <a:r>
              <a:rPr lang="en-GB" sz="1600" dirty="0">
                <a:solidFill>
                  <a:srgbClr val="333333"/>
                </a:solidFill>
                <a:ea typeface="+mn-lt"/>
                <a:cs typeface="+mn-lt"/>
              </a:rPr>
              <a:t> proportion of people claiming </a:t>
            </a:r>
            <a:r>
              <a:rPr lang="en-GB" sz="1600" b="1" dirty="0">
                <a:solidFill>
                  <a:schemeClr val="accent2"/>
                </a:solidFill>
                <a:ea typeface="+mn-lt"/>
                <a:cs typeface="+mn-lt"/>
              </a:rPr>
              <a:t>unemployment benefit </a:t>
            </a:r>
            <a:r>
              <a:rPr lang="en-GB" sz="1600" dirty="0">
                <a:solidFill>
                  <a:srgbClr val="333333"/>
                </a:solidFill>
                <a:ea typeface="+mn-lt"/>
                <a:cs typeface="+mn-lt"/>
              </a:rPr>
              <a:t>than the South East and England averages.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rgbClr val="333333"/>
                </a:solidFill>
                <a:ea typeface="+mn-lt"/>
                <a:cs typeface="+mn-lt"/>
              </a:rPr>
              <a:t>Areas with the most need: Britwell/ Chalvey/ Wexham Lea/ Colnbrook/ Poyle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228614-143F-DEFE-DD16-620951EB6212}"/>
              </a:ext>
            </a:extLst>
          </p:cNvPr>
          <p:cNvSpPr txBox="1"/>
          <p:nvPr/>
        </p:nvSpPr>
        <p:spPr>
          <a:xfrm>
            <a:off x="524839" y="3937125"/>
            <a:ext cx="3467819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accent1"/>
                </a:solidFill>
              </a:rPr>
              <a:t>Age – young population</a:t>
            </a:r>
          </a:p>
          <a:p>
            <a:r>
              <a:rPr lang="en-GB" sz="1400" dirty="0">
                <a:solidFill>
                  <a:srgbClr val="333333"/>
                </a:solidFill>
              </a:rPr>
              <a:t>25% of Slough’s residents are aged 0-15, </a:t>
            </a:r>
            <a:r>
              <a:rPr lang="en-GB" sz="1400" b="1" dirty="0">
                <a:solidFill>
                  <a:schemeClr val="accent2"/>
                </a:solidFill>
              </a:rPr>
              <a:t>65.4% are aged 16-64</a:t>
            </a:r>
            <a:r>
              <a:rPr lang="en-GB" sz="1400" dirty="0">
                <a:solidFill>
                  <a:schemeClr val="accent2"/>
                </a:solidFill>
              </a:rPr>
              <a:t>, </a:t>
            </a:r>
            <a:r>
              <a:rPr lang="en-GB" sz="1400" dirty="0">
                <a:solidFill>
                  <a:srgbClr val="333333"/>
                </a:solidFill>
              </a:rPr>
              <a:t>and 9.7% are aged 65 or over. </a:t>
            </a:r>
          </a:p>
          <a:p>
            <a:r>
              <a:rPr lang="en-GB" sz="1400" dirty="0">
                <a:solidFill>
                  <a:srgbClr val="333333"/>
                </a:solidFill>
              </a:rPr>
              <a:t>Average age is 34, compared to 41 in South East and 40 for England.</a:t>
            </a:r>
          </a:p>
          <a:p>
            <a:r>
              <a:rPr lang="en-GB" sz="1400" dirty="0">
                <a:solidFill>
                  <a:srgbClr val="333333"/>
                </a:solidFill>
              </a:rPr>
              <a:t>-Second highest proportion of children aged 15 or under in England and Wales.</a:t>
            </a:r>
            <a:endParaRPr lang="en-GB" sz="1400" b="0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A4F648-CDC1-55E6-7AD6-F996074D1DC9}"/>
              </a:ext>
            </a:extLst>
          </p:cNvPr>
          <p:cNvSpPr txBox="1"/>
          <p:nvPr/>
        </p:nvSpPr>
        <p:spPr>
          <a:xfrm>
            <a:off x="4331027" y="3928973"/>
            <a:ext cx="3417080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accent1"/>
                </a:solidFill>
              </a:rPr>
              <a:t>Ethnicity</a:t>
            </a:r>
          </a:p>
          <a:p>
            <a:r>
              <a:rPr lang="en-GB" sz="1400" dirty="0"/>
              <a:t>46.7% - Asian ethnic Groups</a:t>
            </a:r>
          </a:p>
          <a:p>
            <a:r>
              <a:rPr lang="en-GB" sz="1400" dirty="0"/>
              <a:t>36% from White ethnic groups</a:t>
            </a:r>
          </a:p>
          <a:p>
            <a:r>
              <a:rPr lang="en-GB" sz="1400" dirty="0"/>
              <a:t>7.6% Black Ethnic Groups </a:t>
            </a:r>
          </a:p>
          <a:p>
            <a:r>
              <a:rPr lang="en-GB" sz="1400" dirty="0"/>
              <a:t>4.5% Other ethnic </a:t>
            </a:r>
          </a:p>
          <a:p>
            <a:r>
              <a:rPr lang="en-GB" sz="1400" dirty="0"/>
              <a:t>4% Mixed Ethnic</a:t>
            </a:r>
          </a:p>
          <a:p>
            <a:r>
              <a:rPr lang="en-GB" sz="1400" dirty="0"/>
              <a:t>High proportion of groups from Pakistani/ Indian origin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43BD95-2F15-23F1-A580-C718B7ED20F4}"/>
              </a:ext>
            </a:extLst>
          </p:cNvPr>
          <p:cNvSpPr txBox="1"/>
          <p:nvPr/>
        </p:nvSpPr>
        <p:spPr>
          <a:xfrm>
            <a:off x="8093565" y="4036695"/>
            <a:ext cx="361275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Sexual orientation &amp; gender identity</a:t>
            </a:r>
          </a:p>
          <a:p>
            <a:r>
              <a:rPr lang="en-GB" sz="1400" b="1" dirty="0">
                <a:solidFill>
                  <a:schemeClr val="accent2"/>
                </a:solidFill>
              </a:rPr>
              <a:t>1.9% </a:t>
            </a:r>
            <a:r>
              <a:rPr lang="en-GB" sz="1400" dirty="0"/>
              <a:t>of Slough’s population identified as an LGB+ orientation (lower than the England average of 3.2%). </a:t>
            </a:r>
          </a:p>
          <a:p>
            <a:r>
              <a:rPr lang="en-GB" sz="1400" b="1" dirty="0">
                <a:solidFill>
                  <a:schemeClr val="accent2"/>
                </a:solidFill>
              </a:rPr>
              <a:t>0.9% </a:t>
            </a:r>
            <a:r>
              <a:rPr lang="en-GB" sz="1400" dirty="0"/>
              <a:t>of Slough’s population identified as a different gender to their sex registered at birth (same as the England average). </a:t>
            </a:r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3C9C9A-E673-F080-F1C9-901852463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1971" y="3862294"/>
            <a:ext cx="3612756" cy="194924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7CAA1D6-4D11-6040-0416-63A8D6866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2069" y="1490184"/>
            <a:ext cx="4218798" cy="1924583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643E89-6F55-1C2F-CC05-E3099F566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8601" y="1441810"/>
            <a:ext cx="4218798" cy="194924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796404-4A0B-C100-FB45-52E60F260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33188" y="3862294"/>
            <a:ext cx="3612756" cy="194924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96CB80-50D6-48AC-67A8-F6AF750E0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95728" y="3881997"/>
            <a:ext cx="3612756" cy="194924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9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86680-2F83-ED3F-310E-7D921296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446" y="821442"/>
            <a:ext cx="7240398" cy="33955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Anchor Institutions – Slough Place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1B6EA5-A145-7145-93CB-B3E5CE427A38}"/>
              </a:ext>
            </a:extLst>
          </p:cNvPr>
          <p:cNvSpPr txBox="1"/>
          <p:nvPr/>
        </p:nvSpPr>
        <p:spPr>
          <a:xfrm>
            <a:off x="1895039" y="1384600"/>
            <a:ext cx="1443779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Ways of Working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12A4A-81F0-8535-FB7A-85B7CFABAA19}"/>
              </a:ext>
            </a:extLst>
          </p:cNvPr>
          <p:cNvSpPr txBox="1"/>
          <p:nvPr/>
        </p:nvSpPr>
        <p:spPr>
          <a:xfrm>
            <a:off x="252372" y="1916112"/>
            <a:ext cx="5511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Co-production with the people who will benefit from the programme (nothing about us, without us)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Learn from, build on,  and enhance existing programmes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Influence commissioning and supply chains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Generate a sustainable strategy with collective ownership of leaders in health, social care, local government and local employers.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C0662-4871-F829-928F-B42A82C14765}"/>
              </a:ext>
            </a:extLst>
          </p:cNvPr>
          <p:cNvSpPr txBox="1"/>
          <p:nvPr/>
        </p:nvSpPr>
        <p:spPr>
          <a:xfrm>
            <a:off x="6641284" y="1384601"/>
            <a:ext cx="383656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5 elements of the Anchor Employment Strategy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179AEB-A809-E801-9D0E-DE759183C3D9}"/>
              </a:ext>
            </a:extLst>
          </p:cNvPr>
          <p:cNvSpPr/>
          <p:nvPr/>
        </p:nvSpPr>
        <p:spPr>
          <a:xfrm>
            <a:off x="6096000" y="1916112"/>
            <a:ext cx="5475214" cy="7465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who are seeking employment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more stable roles. [Disability, Neurodivergence, Refugees, people living in areas of ‘deprivation’.]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797E4C-7DEB-12D3-05C8-E57BBF8348F7}"/>
              </a:ext>
            </a:extLst>
          </p:cNvPr>
          <p:cNvSpPr/>
          <p:nvPr/>
        </p:nvSpPr>
        <p:spPr>
          <a:xfrm>
            <a:off x="6096000" y="2802332"/>
            <a:ext cx="5475214" cy="7465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Employers with hard to fill roles,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vacancies and skills gaps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CABFF6-90C2-0871-60B2-91E66D3D816D}"/>
              </a:ext>
            </a:extLst>
          </p:cNvPr>
          <p:cNvSpPr/>
          <p:nvPr/>
        </p:nvSpPr>
        <p:spPr>
          <a:xfrm>
            <a:off x="6096000" y="3714884"/>
            <a:ext cx="5475214" cy="7465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Organisations that support education and skills development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Frimley Academy, Langley College,  Skills for Care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D373BF8-3F40-1B31-7637-8FCE7FD93946}"/>
              </a:ext>
            </a:extLst>
          </p:cNvPr>
          <p:cNvSpPr/>
          <p:nvPr/>
        </p:nvSpPr>
        <p:spPr>
          <a:xfrm>
            <a:off x="6096000" y="4627436"/>
            <a:ext cx="5475214" cy="7465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Operational teams that support people to access employment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Ability Slough, Skills Hub (the Curve), Recruitment leads (NHS, Commercial)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73EFFF-3B31-E7F0-93CE-7ED7981F01E4}"/>
              </a:ext>
            </a:extLst>
          </p:cNvPr>
          <p:cNvSpPr/>
          <p:nvPr/>
        </p:nvSpPr>
        <p:spPr>
          <a:xfrm>
            <a:off x="6096000" y="5539988"/>
            <a:ext cx="5475214" cy="7465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Organisational development,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Culture, Health and Wellbeing specialists.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9D3A4D-D250-7630-2E05-926F86975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91" y="4269313"/>
            <a:ext cx="4309776" cy="18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7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046C17-1360-F3E1-2810-6F1D08AB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1"/>
            <a:ext cx="10909640" cy="1832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Next steps and timescales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D0BB16-F42D-0125-A4EA-58FFEFABD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74" y="134897"/>
            <a:ext cx="2822693" cy="536494"/>
          </a:xfrm>
          <a:prstGeom prst="rect">
            <a:avLst/>
          </a:prstGeom>
        </p:spPr>
      </p:pic>
      <p:graphicFrame>
        <p:nvGraphicFramePr>
          <p:cNvPr id="10" name="Object 9" descr="Anchor Employment action plan with timescales">
            <a:extLst>
              <a:ext uri="{FF2B5EF4-FFF2-40B4-BE49-F238E27FC236}">
                <a16:creationId xmlns:a16="http://schemas.microsoft.com/office/drawing/2014/main" id="{6DFA77A6-213F-CB72-8732-A4EBEFF48D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023422"/>
              </p:ext>
            </p:extLst>
          </p:nvPr>
        </p:nvGraphicFramePr>
        <p:xfrm>
          <a:off x="441228" y="2918587"/>
          <a:ext cx="11309544" cy="3051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661490" imgH="2876396" progId="Excel.Sheet.12">
                  <p:embed/>
                </p:oleObj>
              </mc:Choice>
              <mc:Fallback>
                <p:oleObj name="Worksheet" r:id="rId3" imgW="10661490" imgH="28763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228" y="2918587"/>
                        <a:ext cx="11309544" cy="3051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5256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3702501EDB2E4AAD625F958D0DEDE6" ma:contentTypeVersion="12" ma:contentTypeDescription="Create a new document." ma:contentTypeScope="" ma:versionID="6725beb023043f126df402418737e994">
  <xsd:schema xmlns:xsd="http://www.w3.org/2001/XMLSchema" xmlns:xs="http://www.w3.org/2001/XMLSchema" xmlns:p="http://schemas.microsoft.com/office/2006/metadata/properties" xmlns:ns3="168f35bf-49f2-46f7-9d8f-b2fd8ab18769" xmlns:ns4="826a2120-18cc-4dea-a6bc-60bd501974e2" targetNamespace="http://schemas.microsoft.com/office/2006/metadata/properties" ma:root="true" ma:fieldsID="4560a97194004fcda93241d47a297e04" ns3:_="" ns4:_="">
    <xsd:import namespace="168f35bf-49f2-46f7-9d8f-b2fd8ab18769"/>
    <xsd:import namespace="826a2120-18cc-4dea-a6bc-60bd501974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8f35bf-49f2-46f7-9d8f-b2fd8ab18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a2120-18cc-4dea-a6bc-60bd501974e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68f35bf-49f2-46f7-9d8f-b2fd8ab18769" xsi:nil="true"/>
  </documentManagement>
</p:properties>
</file>

<file path=customXml/itemProps1.xml><?xml version="1.0" encoding="utf-8"?>
<ds:datastoreItem xmlns:ds="http://schemas.openxmlformats.org/officeDocument/2006/customXml" ds:itemID="{F4CD63B2-D6B0-4EDE-867D-E1862D9843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8E41C4-EC6D-4CF6-8575-F12A2478C1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8f35bf-49f2-46f7-9d8f-b2fd8ab18769"/>
    <ds:schemaRef ds:uri="826a2120-18cc-4dea-a6bc-60bd501974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61F2B7-D6B7-4161-868A-FFFA922D5887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26a2120-18cc-4dea-a6bc-60bd501974e2"/>
    <ds:schemaRef ds:uri="168f35bf-49f2-46f7-9d8f-b2fd8ab18769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4044</TotalTime>
  <Words>810</Words>
  <Application>Microsoft Office PowerPoint</Application>
  <PresentationFormat>Widescreen</PresentationFormat>
  <Paragraphs>75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Worksheet</vt:lpstr>
      <vt:lpstr>Generating hope  Slough’s Anchor programme</vt:lpstr>
      <vt:lpstr>What is Anchor? </vt:lpstr>
      <vt:lpstr>The drivers behind Anchor</vt:lpstr>
      <vt:lpstr>Slough – data headlines on a page</vt:lpstr>
      <vt:lpstr>Anchor Institutions – Slough Place</vt:lpstr>
      <vt:lpstr>Next steps and timescales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Slough Anchor Employment Programme</dc:title>
  <dc:creator>Steve Clarke</dc:creator>
  <cp:lastModifiedBy>Gaby Koenig</cp:lastModifiedBy>
  <cp:revision>54</cp:revision>
  <dcterms:created xsi:type="dcterms:W3CDTF">2023-03-14T10:57:31Z</dcterms:created>
  <dcterms:modified xsi:type="dcterms:W3CDTF">2023-12-14T11:44:00Z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0x010100EA3702501EDB2E4AAD625F958D0DEDE6</vt:lpwstr>
  </property>
  <property fmtid="{D5CDD505-2E9C-101B-9397-08002B2CF9AE}" pid="3" name="MediaServiceImageTags">
    <vt:lpwstr/>
  </property>
</Properties>
</file>